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Noto Serif Bold" charset="1" panose="02020800060500020200"/>
      <p:regular r:id="rId26"/>
    </p:embeddedFont>
    <p:embeddedFont>
      <p:font typeface="Noto Serif" charset="1" panose="02020600060500020200"/>
      <p:regular r:id="rId27"/>
    </p:embeddedFont>
    <p:embeddedFont>
      <p:font typeface="Consolas" charset="1" panose="020B060902020403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notesSlides/notesSlide5.xml" Type="http://schemas.openxmlformats.org/officeDocument/2006/relationships/notesSlide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34" Target="notesSlides/notesSlide8.xml" Type="http://schemas.openxmlformats.org/officeDocument/2006/relationships/notesSlide"/><Relationship Id="rId35" Target="notesSlides/notesSlide9.xml" Type="http://schemas.openxmlformats.org/officeDocument/2006/relationships/notesSlide"/><Relationship Id="rId36" Target="notesSlides/notesSlide10.xml" Type="http://schemas.openxmlformats.org/officeDocument/2006/relationships/notesSlide"/><Relationship Id="rId37" Target="notesSlides/notesSlide11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3.xml" Type="http://schemas.openxmlformats.org/officeDocument/2006/relationships/notesSlide"/><Relationship Id="rId41" Target="notesSlides/notesSlide14.xml" Type="http://schemas.openxmlformats.org/officeDocument/2006/relationships/notesSlide"/><Relationship Id="rId42" Target="notesSlides/notesSlide15.xml" Type="http://schemas.openxmlformats.org/officeDocument/2006/relationships/notesSlide"/><Relationship Id="rId43" Target="notesSlides/notesSlide16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12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13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14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15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16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2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3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4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5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6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7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8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9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6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54.png" Type="http://schemas.openxmlformats.org/officeDocument/2006/relationships/image"/><Relationship Id="rId4" Target="../media/image5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338581" cy="10287000"/>
            <a:chOff x="0" y="0"/>
            <a:chExt cx="9784775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84715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784715">
                  <a:moveTo>
                    <a:pt x="0" y="0"/>
                  </a:moveTo>
                  <a:lnTo>
                    <a:pt x="9784715" y="0"/>
                  </a:lnTo>
                  <a:lnTo>
                    <a:pt x="97847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088" t="0" r="-2008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387357" y="1259099"/>
            <a:ext cx="9445526" cy="17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EmoGen: Mood-Based Emoji Generator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7357" y="4051250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Submitted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7357" y="4601244"/>
            <a:ext cx="9445526" cy="881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Sannidhi Mutyala(25030422075)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87357" y="5558655"/>
            <a:ext cx="9445526" cy="73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Patlolla Shloka Reddy(25030422083)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87357" y="6366692"/>
            <a:ext cx="9445526" cy="73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Vepuri Dheeraj(25030422131)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163692" y="1929806"/>
            <a:ext cx="5095608" cy="7789465"/>
          </a:xfrm>
          <a:custGeom>
            <a:avLst/>
            <a:gdLst/>
            <a:ahLst/>
            <a:cxnLst/>
            <a:rect r="r" b="b" t="t" l="l"/>
            <a:pathLst>
              <a:path h="7789465" w="5095608">
                <a:moveTo>
                  <a:pt x="0" y="0"/>
                </a:moveTo>
                <a:lnTo>
                  <a:pt x="5095608" y="0"/>
                </a:lnTo>
                <a:lnTo>
                  <a:pt x="5095608" y="7789464"/>
                </a:lnTo>
                <a:lnTo>
                  <a:pt x="0" y="7789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1550" y="677615"/>
            <a:ext cx="16344900" cy="8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1"/>
              </a:lnSpc>
            </a:pPr>
            <a:r>
              <a:rPr lang="en-US" sz="5437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Code Explanation: Data Structure and Input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1550" y="3134915"/>
            <a:ext cx="4482852" cy="57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Mood Dictionary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1550" y="3732907"/>
            <a:ext cx="8684865" cy="114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125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This is the core of the project, defining the universe of emotions the generator can understand.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1550" y="4870847"/>
            <a:ext cx="8684865" cy="72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128" indent="-133532" lvl="3">
              <a:lnSpc>
                <a:spcPts val="3436"/>
              </a:lnSpc>
              <a:buFont typeface="Arial"/>
              <a:buChar char="￭"/>
            </a:pPr>
            <a:r>
              <a:rPr lang="en-US" sz="2125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Uses Python's dict data type.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1550" y="5431036"/>
            <a:ext cx="8684865" cy="70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128" indent="-133532" lvl="3">
              <a:lnSpc>
                <a:spcPts val="3436"/>
              </a:lnSpc>
              <a:buFont typeface="Arial"/>
              <a:buChar char="￭"/>
            </a:pPr>
            <a:r>
              <a:rPr lang="en-US" sz="2125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Keys are simple mood strings (e.g., 'happy', 'angry').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1550" y="5972175"/>
            <a:ext cx="8684865" cy="70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128" indent="-133532" lvl="3">
              <a:lnSpc>
                <a:spcPts val="3436"/>
              </a:lnSpc>
              <a:buFont typeface="Arial"/>
              <a:buChar char="￭"/>
            </a:pPr>
            <a:r>
              <a:rPr lang="en-US" sz="2125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Values are the Unicode emoji characters.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1550" y="6893867"/>
            <a:ext cx="4164211" cy="57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Interaction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1550" y="7491859"/>
            <a:ext cx="8684865" cy="72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125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The input() function captures the user's current mood.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1550" y="8204746"/>
            <a:ext cx="8684865" cy="70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128" indent="-133532" lvl="3">
              <a:lnSpc>
                <a:spcPts val="3436"/>
              </a:lnSpc>
              <a:buFont typeface="Arial"/>
              <a:buChar char="￭"/>
            </a:pPr>
            <a:r>
              <a:rPr lang="en-US" sz="2125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Prompts for input text.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1550" y="8745885"/>
            <a:ext cx="8684865" cy="70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128" indent="-133532" lvl="3">
              <a:lnSpc>
                <a:spcPts val="3436"/>
              </a:lnSpc>
              <a:buFont typeface="Arial"/>
              <a:buChar char="￭"/>
            </a:pPr>
            <a:r>
              <a:rPr lang="en-US" sz="2125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Stores the result in a variable for processing.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76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2310" y="620315"/>
            <a:ext cx="14983122" cy="7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Code Explanation: Logic and 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310" y="2006054"/>
            <a:ext cx="7005042" cy="51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Conditional Logic &amp; Input 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2310" y="2542729"/>
            <a:ext cx="8839349" cy="10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After capturing user input, the program needs to determine if the entered mood is recognized.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2310" y="3552974"/>
            <a:ext cx="8839349" cy="105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898" indent="-121725" lvl="3">
              <a:lnSpc>
                <a:spcPts val="3060"/>
              </a:lnSpc>
              <a:buFont typeface="Arial"/>
              <a:buChar char="￭"/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An if/else statement checks if the user's mood exists as a key in the mood_mapping dictionary.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2310" y="4465736"/>
            <a:ext cx="8839349" cy="14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898" indent="-121725" lvl="3">
              <a:lnSpc>
                <a:spcPts val="3060"/>
              </a:lnSpc>
              <a:buFont typeface="Arial"/>
              <a:buChar char="￭"/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The .lower() string method is applied to the user's input to ensure case-insensitivity, making the comparison robust (e.g., 'Happy' becomes 'happy').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2310" y="6085285"/>
            <a:ext cx="3695997" cy="51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Output Handling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2310" y="6621959"/>
            <a:ext cx="8839349" cy="10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Based on the conditional check, the program provides feedback to the user.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2310" y="7632204"/>
            <a:ext cx="8839349" cy="10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898" indent="-121725" lvl="3">
              <a:lnSpc>
                <a:spcPts val="3060"/>
              </a:lnSpc>
              <a:buFont typeface="Arial"/>
              <a:buChar char="￭"/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If the mood is found, the corresponding emoji from the dictionary is retrieved and displayed.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2310" y="8506866"/>
            <a:ext cx="8839349" cy="10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898" indent="-121725" lvl="3">
              <a:lnSpc>
                <a:spcPts val="3060"/>
              </a:lnSpc>
              <a:buFont typeface="Arial"/>
              <a:buChar char="￭"/>
            </a:pPr>
            <a:r>
              <a:rPr lang="en-US" sz="193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If the mood is not found, a polite message informs the user that the mood is not recognized.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312152" y="2094011"/>
            <a:ext cx="7122890" cy="4311872"/>
            <a:chOff x="0" y="0"/>
            <a:chExt cx="9497187" cy="57491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97187" cy="5749163"/>
            </a:xfrm>
            <a:custGeom>
              <a:avLst/>
              <a:gdLst/>
              <a:ahLst/>
              <a:cxnLst/>
              <a:rect r="r" b="b" t="t" l="l"/>
              <a:pathLst>
                <a:path h="5749163" w="9497187">
                  <a:moveTo>
                    <a:pt x="0" y="49276"/>
                  </a:moveTo>
                  <a:cubicBezTo>
                    <a:pt x="0" y="22098"/>
                    <a:pt x="22098" y="0"/>
                    <a:pt x="49276" y="0"/>
                  </a:cubicBezTo>
                  <a:lnTo>
                    <a:pt x="9447911" y="0"/>
                  </a:lnTo>
                  <a:cubicBezTo>
                    <a:pt x="9475089" y="0"/>
                    <a:pt x="9497187" y="22098"/>
                    <a:pt x="9497187" y="49276"/>
                  </a:cubicBezTo>
                  <a:lnTo>
                    <a:pt x="9497187" y="5699887"/>
                  </a:lnTo>
                  <a:cubicBezTo>
                    <a:pt x="9497187" y="5727065"/>
                    <a:pt x="9475089" y="5749163"/>
                    <a:pt x="9447911" y="5749163"/>
                  </a:cubicBezTo>
                  <a:lnTo>
                    <a:pt x="49276" y="5749163"/>
                  </a:lnTo>
                  <a:cubicBezTo>
                    <a:pt x="22098" y="5749163"/>
                    <a:pt x="0" y="5727065"/>
                    <a:pt x="0" y="5699887"/>
                  </a:cubicBezTo>
                  <a:close/>
                </a:path>
              </a:pathLst>
            </a:custGeom>
            <a:solidFill>
              <a:srgbClr val="4D3F4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299948" y="2094011"/>
            <a:ext cx="7147369" cy="4311872"/>
            <a:chOff x="0" y="0"/>
            <a:chExt cx="9529826" cy="57491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29826" cy="5749163"/>
            </a:xfrm>
            <a:custGeom>
              <a:avLst/>
              <a:gdLst/>
              <a:ahLst/>
              <a:cxnLst/>
              <a:rect r="r" b="b" t="t" l="l"/>
              <a:pathLst>
                <a:path h="5749163" w="9529826">
                  <a:moveTo>
                    <a:pt x="0" y="49276"/>
                  </a:moveTo>
                  <a:cubicBezTo>
                    <a:pt x="0" y="22098"/>
                    <a:pt x="22098" y="0"/>
                    <a:pt x="49276" y="0"/>
                  </a:cubicBezTo>
                  <a:lnTo>
                    <a:pt x="9480550" y="0"/>
                  </a:lnTo>
                  <a:cubicBezTo>
                    <a:pt x="9507728" y="0"/>
                    <a:pt x="9529826" y="22098"/>
                    <a:pt x="9529826" y="49276"/>
                  </a:cubicBezTo>
                  <a:lnTo>
                    <a:pt x="9529826" y="5699887"/>
                  </a:lnTo>
                  <a:cubicBezTo>
                    <a:pt x="9529826" y="5727065"/>
                    <a:pt x="9507728" y="5749163"/>
                    <a:pt x="9480550" y="5749163"/>
                  </a:cubicBezTo>
                  <a:lnTo>
                    <a:pt x="49276" y="5749163"/>
                  </a:lnTo>
                  <a:cubicBezTo>
                    <a:pt x="22098" y="5749163"/>
                    <a:pt x="0" y="5727065"/>
                    <a:pt x="0" y="5699887"/>
                  </a:cubicBezTo>
                  <a:close/>
                </a:path>
              </a:pathLst>
            </a:custGeom>
            <a:solidFill>
              <a:srgbClr val="4D3F41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546259" y="1935807"/>
            <a:ext cx="6654701" cy="428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937">
                <a:solidFill>
                  <a:srgbClr val="D3C9C5"/>
                </a:solidFill>
                <a:latin typeface="Consolas"/>
                <a:ea typeface="Consolas"/>
                <a:cs typeface="Consolas"/>
                <a:sym typeface="Consolas"/>
              </a:rPr>
              <a:t># Process user input for case-insensitivityuser_mood = input("How are you feeling today? ").lower()# Conditional logic for mood processingif user_mood in mood_mapping:    emoji = mood_mapping[user_mood]    print(f"You're feeling {user_mood}? Here's an emoji: {emoji}")else:    print("Sorry, I don't have an emoji for that mood yet.")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19275"/>
            <a:ext cx="16303526" cy="183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Sample Outputs: Demonstrating the Generator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3188" y="4205882"/>
            <a:ext cx="8048053" cy="1767078"/>
          </a:xfrm>
          <a:custGeom>
            <a:avLst/>
            <a:gdLst/>
            <a:ahLst/>
            <a:cxnLst/>
            <a:rect r="r" b="b" t="t" l="l"/>
            <a:pathLst>
              <a:path h="1767078" w="8048053">
                <a:moveTo>
                  <a:pt x="0" y="0"/>
                </a:moveTo>
                <a:lnTo>
                  <a:pt x="8048053" y="0"/>
                </a:lnTo>
                <a:lnTo>
                  <a:pt x="8048053" y="1767078"/>
                </a:lnTo>
                <a:lnTo>
                  <a:pt x="0" y="1767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5" r="0" b="-12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3855" y="4517975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Input: "happy"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3855" y="4902399"/>
            <a:ext cx="7366695" cy="72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Output: "You're feeling happy? Here's an emoji: </a:t>
            </a: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😊</a:t>
            </a: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"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266635" y="4205882"/>
            <a:ext cx="8048148" cy="1767078"/>
          </a:xfrm>
          <a:custGeom>
            <a:avLst/>
            <a:gdLst/>
            <a:ahLst/>
            <a:cxnLst/>
            <a:rect r="r" b="b" t="t" l="l"/>
            <a:pathLst>
              <a:path h="1767078" w="8048148">
                <a:moveTo>
                  <a:pt x="0" y="0"/>
                </a:moveTo>
                <a:lnTo>
                  <a:pt x="8048148" y="0"/>
                </a:lnTo>
                <a:lnTo>
                  <a:pt x="8048148" y="1767078"/>
                </a:lnTo>
                <a:lnTo>
                  <a:pt x="0" y="1767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26" r="0" b="-12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07302" y="4517975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Input: "sad"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07302" y="4902399"/>
            <a:ext cx="7366844" cy="72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Output: "You're feeling sad? Here's an emoji: </a:t>
            </a: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😢</a:t>
            </a: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"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73188" y="6218336"/>
            <a:ext cx="8047958" cy="2201703"/>
          </a:xfrm>
          <a:custGeom>
            <a:avLst/>
            <a:gdLst/>
            <a:ahLst/>
            <a:cxnLst/>
            <a:rect r="r" b="b" t="t" l="l"/>
            <a:pathLst>
              <a:path h="2201703" w="8047958">
                <a:moveTo>
                  <a:pt x="0" y="0"/>
                </a:moveTo>
                <a:lnTo>
                  <a:pt x="8047958" y="0"/>
                </a:lnTo>
                <a:lnTo>
                  <a:pt x="8047958" y="2201703"/>
                </a:lnTo>
                <a:lnTo>
                  <a:pt x="0" y="2201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79" r="0" b="-17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13855" y="6530429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Input: "excited"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3855" y="6914852"/>
            <a:ext cx="7366695" cy="72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Output: "You're feeling excited? Here's an emoji: </a:t>
            </a: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🎉</a:t>
            </a: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"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266635" y="6218336"/>
            <a:ext cx="8048149" cy="2201703"/>
          </a:xfrm>
          <a:custGeom>
            <a:avLst/>
            <a:gdLst/>
            <a:ahLst/>
            <a:cxnLst/>
            <a:rect r="r" b="b" t="t" l="l"/>
            <a:pathLst>
              <a:path h="2201703" w="8048149">
                <a:moveTo>
                  <a:pt x="0" y="0"/>
                </a:moveTo>
                <a:lnTo>
                  <a:pt x="8048149" y="0"/>
                </a:lnTo>
                <a:lnTo>
                  <a:pt x="8048149" y="2201703"/>
                </a:lnTo>
                <a:lnTo>
                  <a:pt x="0" y="2201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80" r="0" b="-18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607302" y="6530429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Input: "confused"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07302" y="6914852"/>
            <a:ext cx="7366844" cy="116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Output: "Sorry, I don't have an emoji for that mood yet."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1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7" r="0" b="-20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536180"/>
            <a:ext cx="7088237" cy="9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Key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656856"/>
            <a:ext cx="9445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Case-insensitive input handling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209604"/>
            <a:ext cx="9445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Dictionary-based mood mapping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4762351"/>
            <a:ext cx="9445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Real-time emoji 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5315099"/>
            <a:ext cx="9445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User-friendly error messages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5867846"/>
            <a:ext cx="9445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Simple console interface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8" y="6420594"/>
            <a:ext cx="9445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Extensible mood database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6973341"/>
            <a:ext cx="9445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Unicode emoji support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1" y="2044274"/>
            <a:ext cx="8793004" cy="6092190"/>
            <a:chOff x="0" y="0"/>
            <a:chExt cx="11724005" cy="8122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24005" cy="8122920"/>
            </a:xfrm>
            <a:custGeom>
              <a:avLst/>
              <a:gdLst/>
              <a:ahLst/>
              <a:cxnLst/>
              <a:rect r="r" b="b" t="t" l="l"/>
              <a:pathLst>
                <a:path h="8122920" w="11724005">
                  <a:moveTo>
                    <a:pt x="0" y="0"/>
                  </a:moveTo>
                  <a:lnTo>
                    <a:pt x="11724005" y="0"/>
                  </a:lnTo>
                  <a:lnTo>
                    <a:pt x="11724005" y="8122920"/>
                  </a:lnTo>
                  <a:lnTo>
                    <a:pt x="0" y="812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63" t="0" r="-196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3017936"/>
            <a:ext cx="7088237" cy="9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Advantages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280446"/>
            <a:ext cx="16303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Enhanced digital communication through visual emotion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833194"/>
            <a:ext cx="16303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Simple and intuitive user interface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385941"/>
            <a:ext cx="16303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Educational value for learning Python fundamentals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938689"/>
            <a:ext cx="16303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Foundation for advanced NLP applications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491436"/>
            <a:ext cx="16303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37" indent="-137434" lvl="3">
              <a:lnSpc>
                <a:spcPts val="3561"/>
              </a:lnSpc>
              <a:buFont typeface="Arial"/>
              <a:buChar char="￭"/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Cross-platform compatibility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58291" y="190537"/>
            <a:ext cx="10894444" cy="90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4"/>
              </a:lnSpc>
            </a:pPr>
            <a:r>
              <a:rPr lang="en-US" sz="5545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Real-World Applications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58291" y="1931194"/>
            <a:ext cx="613022" cy="613022"/>
          </a:xfrm>
          <a:custGeom>
            <a:avLst/>
            <a:gdLst/>
            <a:ahLst/>
            <a:cxnLst/>
            <a:rect r="r" b="b" t="t" l="l"/>
            <a:pathLst>
              <a:path h="613022" w="613022">
                <a:moveTo>
                  <a:pt x="0" y="0"/>
                </a:moveTo>
                <a:lnTo>
                  <a:pt x="613022" y="0"/>
                </a:lnTo>
                <a:lnTo>
                  <a:pt x="613022" y="613022"/>
                </a:lnTo>
                <a:lnTo>
                  <a:pt x="0" y="613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076" t="0" r="-307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8291" y="2793504"/>
            <a:ext cx="3589735" cy="44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Social Media Platforms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8291" y="3152329"/>
            <a:ext cx="8132415" cy="101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Integrate for automatic emoji suggestions based on user sentiment in posts and comments.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297144" y="1931194"/>
            <a:ext cx="613022" cy="613022"/>
          </a:xfrm>
          <a:custGeom>
            <a:avLst/>
            <a:gdLst/>
            <a:ahLst/>
            <a:cxnLst/>
            <a:rect r="r" b="b" t="t" l="l"/>
            <a:pathLst>
              <a:path h="613022" w="613022">
                <a:moveTo>
                  <a:pt x="0" y="0"/>
                </a:moveTo>
                <a:lnTo>
                  <a:pt x="613022" y="0"/>
                </a:lnTo>
                <a:lnTo>
                  <a:pt x="613022" y="613022"/>
                </a:lnTo>
                <a:lnTo>
                  <a:pt x="0" y="613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8461" r="0" b="-846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297144" y="2793504"/>
            <a:ext cx="4217937" cy="44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Customer Service Chatbots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97144" y="3152329"/>
            <a:ext cx="8132564" cy="101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Enable chatbots to detect and respond to emotional context, improving user interactions.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58291" y="4655939"/>
            <a:ext cx="613022" cy="613022"/>
          </a:xfrm>
          <a:custGeom>
            <a:avLst/>
            <a:gdLst/>
            <a:ahLst/>
            <a:cxnLst/>
            <a:rect r="r" b="b" t="t" l="l"/>
            <a:pathLst>
              <a:path h="613022" w="613022">
                <a:moveTo>
                  <a:pt x="0" y="0"/>
                </a:moveTo>
                <a:lnTo>
                  <a:pt x="613022" y="0"/>
                </a:lnTo>
                <a:lnTo>
                  <a:pt x="613022" y="613022"/>
                </a:lnTo>
                <a:lnTo>
                  <a:pt x="0" y="6130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846" t="0" r="-384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8291" y="5518249"/>
            <a:ext cx="3073896" cy="44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Mental Health Apps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8291" y="5877074"/>
            <a:ext cx="8132415" cy="62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Utilize for mood tracking and providing emotional insights to users.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9297144" y="4655939"/>
            <a:ext cx="613022" cy="613022"/>
          </a:xfrm>
          <a:custGeom>
            <a:avLst/>
            <a:gdLst/>
            <a:ahLst/>
            <a:cxnLst/>
            <a:rect r="r" b="b" t="t" l="l"/>
            <a:pathLst>
              <a:path h="613022" w="613022">
                <a:moveTo>
                  <a:pt x="0" y="0"/>
                </a:moveTo>
                <a:lnTo>
                  <a:pt x="613022" y="0"/>
                </a:lnTo>
                <a:lnTo>
                  <a:pt x="613022" y="613022"/>
                </a:lnTo>
                <a:lnTo>
                  <a:pt x="0" y="613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297144" y="5518249"/>
            <a:ext cx="3065412" cy="44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Educational Tools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97144" y="5877074"/>
            <a:ext cx="8132564" cy="101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Develop for teaching emotional intelligence and recognizing feelings in text.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false" flipV="false" rot="0">
            <a:off x="858291" y="7380685"/>
            <a:ext cx="613022" cy="613022"/>
          </a:xfrm>
          <a:custGeom>
            <a:avLst/>
            <a:gdLst/>
            <a:ahLst/>
            <a:cxnLst/>
            <a:rect r="r" b="b" t="t" l="l"/>
            <a:pathLst>
              <a:path h="613022" w="613022">
                <a:moveTo>
                  <a:pt x="0" y="0"/>
                </a:moveTo>
                <a:lnTo>
                  <a:pt x="613022" y="0"/>
                </a:lnTo>
                <a:lnTo>
                  <a:pt x="613022" y="613022"/>
                </a:lnTo>
                <a:lnTo>
                  <a:pt x="0" y="613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6923" t="0" r="-6923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58291" y="8242995"/>
            <a:ext cx="4135785" cy="44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Communication Platforms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8291" y="8601819"/>
            <a:ext cx="8132415" cy="101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Enhance messaging with real-time emotional feedback and appropriate emoji enhancements.</a:t>
            </a:r>
          </a:p>
        </p:txBody>
      </p:sp>
      <p:sp>
        <p:nvSpPr>
          <p:cNvPr name="Freeform 22" id="22" descr="preencoded.png"/>
          <p:cNvSpPr/>
          <p:nvPr/>
        </p:nvSpPr>
        <p:spPr>
          <a:xfrm flipH="false" flipV="false" rot="0">
            <a:off x="9297144" y="7380685"/>
            <a:ext cx="613022" cy="613022"/>
          </a:xfrm>
          <a:custGeom>
            <a:avLst/>
            <a:gdLst/>
            <a:ahLst/>
            <a:cxnLst/>
            <a:rect r="r" b="b" t="t" l="l"/>
            <a:pathLst>
              <a:path h="613022" w="613022">
                <a:moveTo>
                  <a:pt x="0" y="0"/>
                </a:moveTo>
                <a:lnTo>
                  <a:pt x="613022" y="0"/>
                </a:lnTo>
                <a:lnTo>
                  <a:pt x="613022" y="613022"/>
                </a:lnTo>
                <a:lnTo>
                  <a:pt x="0" y="613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769" t="0" r="-769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297144" y="8242995"/>
            <a:ext cx="3065412" cy="44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Marketing Tools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97144" y="8601819"/>
            <a:ext cx="8132564" cy="101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Apply for sentiment analysis of customer feedback, reviews, and social media trends.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139851"/>
            <a:ext cx="7088237" cy="9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Limitations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3188" y="3640485"/>
            <a:ext cx="5283516" cy="4459128"/>
          </a:xfrm>
          <a:custGeom>
            <a:avLst/>
            <a:gdLst/>
            <a:ahLst/>
            <a:cxnLst/>
            <a:rect r="r" b="b" t="t" l="l"/>
            <a:pathLst>
              <a:path h="4459128" w="5283516">
                <a:moveTo>
                  <a:pt x="0" y="0"/>
                </a:moveTo>
                <a:lnTo>
                  <a:pt x="5283516" y="0"/>
                </a:lnTo>
                <a:lnTo>
                  <a:pt x="5283516" y="4459128"/>
                </a:lnTo>
                <a:lnTo>
                  <a:pt x="0" y="4459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3" r="0" b="-6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3855" y="3952577"/>
            <a:ext cx="460221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Limited Mood Vocabulary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3855" y="4779912"/>
            <a:ext cx="4602212" cy="297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The current model relies on a predefined and somewhat narrow vocabulary of moods, which may not capture the full spectrum of human emotions or nuanced expressions.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502152" y="3640485"/>
            <a:ext cx="5283516" cy="4459128"/>
          </a:xfrm>
          <a:custGeom>
            <a:avLst/>
            <a:gdLst/>
            <a:ahLst/>
            <a:cxnLst/>
            <a:rect r="r" b="b" t="t" l="l"/>
            <a:pathLst>
              <a:path h="4459128" w="5283516">
                <a:moveTo>
                  <a:pt x="0" y="0"/>
                </a:moveTo>
                <a:lnTo>
                  <a:pt x="5283516" y="0"/>
                </a:lnTo>
                <a:lnTo>
                  <a:pt x="5283516" y="4459128"/>
                </a:lnTo>
                <a:lnTo>
                  <a:pt x="0" y="4459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3" r="0" b="-6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842820" y="3952577"/>
            <a:ext cx="460221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Lack of Contextual Understanding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42820" y="4779912"/>
            <a:ext cx="4602212" cy="297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The generator struggles with sarcasm, irony, and complex figurative language, often misinterpreting emotional intent without broader conversational context.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031116" y="3640485"/>
            <a:ext cx="5283516" cy="4459128"/>
          </a:xfrm>
          <a:custGeom>
            <a:avLst/>
            <a:gdLst/>
            <a:ahLst/>
            <a:cxnLst/>
            <a:rect r="r" b="b" t="t" l="l"/>
            <a:pathLst>
              <a:path h="4459128" w="5283516">
                <a:moveTo>
                  <a:pt x="0" y="0"/>
                </a:moveTo>
                <a:lnTo>
                  <a:pt x="5283516" y="0"/>
                </a:lnTo>
                <a:lnTo>
                  <a:pt x="5283516" y="4459128"/>
                </a:lnTo>
                <a:lnTo>
                  <a:pt x="0" y="4459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3" r="0" b="-6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71784" y="3952577"/>
            <a:ext cx="460221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Simple Pattern Matching Approach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71784" y="4779912"/>
            <a:ext cx="4602213" cy="252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Its reliance on basic keyword and pattern matching can lead to generic or inaccurate emoji suggestions for more complex or subtle emotional statements.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4032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73350" y="3629752"/>
            <a:ext cx="11341301" cy="272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22"/>
              </a:lnSpc>
            </a:pPr>
            <a:r>
              <a:rPr lang="en-US" b="true" sz="15944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855737"/>
            <a:ext cx="9445526" cy="183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Project Abstract: Bridging Emotion and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3805237"/>
            <a:ext cx="9445526" cy="25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This project develops a simple Python application that translates user-inputted emotional keywords into relevant visual emojis, aiming to enhance the emotional context of digital communication.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50237" y="6706046"/>
            <a:ext cx="9445561" cy="1658398"/>
            <a:chOff x="0" y="0"/>
            <a:chExt cx="12594081" cy="22111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82" cy="2211197"/>
            </a:xfrm>
            <a:custGeom>
              <a:avLst/>
              <a:gdLst/>
              <a:ahLst/>
              <a:cxnLst/>
              <a:rect r="r" b="b" t="t" l="l"/>
              <a:pathLst>
                <a:path h="2211197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154428"/>
                  </a:lnTo>
                  <a:cubicBezTo>
                    <a:pt x="12594082" y="2185797"/>
                    <a:pt x="12568682" y="2211197"/>
                    <a:pt x="12537313" y="2211197"/>
                  </a:cubicBezTo>
                  <a:lnTo>
                    <a:pt x="56769" y="2211197"/>
                  </a:lnTo>
                  <a:cubicBezTo>
                    <a:pt x="25400" y="2211197"/>
                    <a:pt x="0" y="2185797"/>
                    <a:pt x="0" y="2154428"/>
                  </a:cubicBezTo>
                  <a:close/>
                </a:path>
              </a:pathLst>
            </a:custGeom>
            <a:solidFill>
              <a:srgbClr val="37201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133755" y="7155210"/>
            <a:ext cx="354330" cy="283559"/>
            <a:chOff x="0" y="0"/>
            <a:chExt cx="472440" cy="378079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72440" cy="378079"/>
            </a:xfrm>
            <a:custGeom>
              <a:avLst/>
              <a:gdLst/>
              <a:ahLst/>
              <a:cxnLst/>
              <a:rect r="r" b="b" t="t" l="l"/>
              <a:pathLst>
                <a:path h="378079" w="472440">
                  <a:moveTo>
                    <a:pt x="0" y="0"/>
                  </a:moveTo>
                  <a:lnTo>
                    <a:pt x="472440" y="0"/>
                  </a:lnTo>
                  <a:lnTo>
                    <a:pt x="472440" y="378079"/>
                  </a:lnTo>
                  <a:lnTo>
                    <a:pt x="0" y="37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" t="0" r="-1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771632" y="6803231"/>
            <a:ext cx="8240614" cy="116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It serves as a foundational exercise in basic data structures (dictionaries) and conditional logic in Python.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985665"/>
            <a:ext cx="16303526" cy="183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Defining the Problem: The Lack of Emotional Context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3188" y="4372272"/>
            <a:ext cx="5283517" cy="3108864"/>
          </a:xfrm>
          <a:custGeom>
            <a:avLst/>
            <a:gdLst/>
            <a:ahLst/>
            <a:cxnLst/>
            <a:rect r="r" b="b" t="t" l="l"/>
            <a:pathLst>
              <a:path h="3108864" w="5283517">
                <a:moveTo>
                  <a:pt x="0" y="0"/>
                </a:moveTo>
                <a:lnTo>
                  <a:pt x="5283517" y="0"/>
                </a:lnTo>
                <a:lnTo>
                  <a:pt x="5283517" y="3108864"/>
                </a:lnTo>
                <a:lnTo>
                  <a:pt x="0" y="310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6" r="0" b="-6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4138" y="4391322"/>
            <a:ext cx="152400" cy="3070860"/>
            <a:chOff x="0" y="0"/>
            <a:chExt cx="203200" cy="40944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200" cy="4094480"/>
            </a:xfrm>
            <a:custGeom>
              <a:avLst/>
              <a:gdLst/>
              <a:ahLst/>
              <a:cxnLst/>
              <a:rect r="r" b="b" t="t" l="l"/>
              <a:pathLst>
                <a:path h="4094480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4037711"/>
                  </a:lnTo>
                  <a:cubicBezTo>
                    <a:pt x="203200" y="4069080"/>
                    <a:pt x="177800" y="4094480"/>
                    <a:pt x="146431" y="4094480"/>
                  </a:cubicBezTo>
                  <a:lnTo>
                    <a:pt x="56769" y="4094480"/>
                  </a:lnTo>
                  <a:cubicBezTo>
                    <a:pt x="25400" y="4094480"/>
                    <a:pt x="0" y="4069080"/>
                    <a:pt x="0" y="4037711"/>
                  </a:cubicBezTo>
                  <a:close/>
                </a:path>
              </a:pathLst>
            </a:custGeom>
            <a:solidFill>
              <a:srgbClr val="E2C2B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28155" y="4684365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Monolithic Text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155" y="5068789"/>
            <a:ext cx="4487912" cy="207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Traditional programs and text interfaces often lack the ability to convey subtle emotional nuances.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502152" y="4372272"/>
            <a:ext cx="5283517" cy="3108864"/>
          </a:xfrm>
          <a:custGeom>
            <a:avLst/>
            <a:gdLst/>
            <a:ahLst/>
            <a:cxnLst/>
            <a:rect r="r" b="b" t="t" l="l"/>
            <a:pathLst>
              <a:path h="3108864" w="5283517">
                <a:moveTo>
                  <a:pt x="0" y="0"/>
                </a:moveTo>
                <a:lnTo>
                  <a:pt x="5283517" y="0"/>
                </a:lnTo>
                <a:lnTo>
                  <a:pt x="5283517" y="3108864"/>
                </a:lnTo>
                <a:lnTo>
                  <a:pt x="0" y="310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6" r="0" b="-66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483102" y="4391322"/>
            <a:ext cx="152400" cy="3070860"/>
            <a:chOff x="0" y="0"/>
            <a:chExt cx="203200" cy="40944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200" cy="4094480"/>
            </a:xfrm>
            <a:custGeom>
              <a:avLst/>
              <a:gdLst/>
              <a:ahLst/>
              <a:cxnLst/>
              <a:rect r="r" b="b" t="t" l="l"/>
              <a:pathLst>
                <a:path h="4094480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4037711"/>
                  </a:lnTo>
                  <a:cubicBezTo>
                    <a:pt x="203200" y="4069080"/>
                    <a:pt x="177800" y="4094480"/>
                    <a:pt x="146431" y="4094480"/>
                  </a:cubicBezTo>
                  <a:lnTo>
                    <a:pt x="56769" y="4094480"/>
                  </a:lnTo>
                  <a:cubicBezTo>
                    <a:pt x="25400" y="4094480"/>
                    <a:pt x="0" y="4069080"/>
                    <a:pt x="0" y="4037711"/>
                  </a:cubicBezTo>
                  <a:close/>
                </a:path>
              </a:pathLst>
            </a:custGeom>
            <a:solidFill>
              <a:srgbClr val="E2C2B3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957120" y="4684365"/>
            <a:ext cx="448791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Ambiguity in Communication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57120" y="5511701"/>
            <a:ext cx="4487912" cy="161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Plain text can lead to misinterpretation of the sender's actual tone or feeling.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031116" y="4372272"/>
            <a:ext cx="5283517" cy="3108864"/>
          </a:xfrm>
          <a:custGeom>
            <a:avLst/>
            <a:gdLst/>
            <a:ahLst/>
            <a:cxnLst/>
            <a:rect r="r" b="b" t="t" l="l"/>
            <a:pathLst>
              <a:path h="3108864" w="5283517">
                <a:moveTo>
                  <a:pt x="0" y="0"/>
                </a:moveTo>
                <a:lnTo>
                  <a:pt x="5283517" y="0"/>
                </a:lnTo>
                <a:lnTo>
                  <a:pt x="5283517" y="3108864"/>
                </a:lnTo>
                <a:lnTo>
                  <a:pt x="0" y="310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6" r="0" b="-66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012066" y="4391322"/>
            <a:ext cx="152400" cy="3070860"/>
            <a:chOff x="0" y="0"/>
            <a:chExt cx="203200" cy="40944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3200" cy="4094480"/>
            </a:xfrm>
            <a:custGeom>
              <a:avLst/>
              <a:gdLst/>
              <a:ahLst/>
              <a:cxnLst/>
              <a:rect r="r" b="b" t="t" l="l"/>
              <a:pathLst>
                <a:path h="4094480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4037711"/>
                  </a:lnTo>
                  <a:cubicBezTo>
                    <a:pt x="203200" y="4069080"/>
                    <a:pt x="177800" y="4094480"/>
                    <a:pt x="146431" y="4094480"/>
                  </a:cubicBezTo>
                  <a:lnTo>
                    <a:pt x="56769" y="4094480"/>
                  </a:lnTo>
                  <a:cubicBezTo>
                    <a:pt x="25400" y="4094480"/>
                    <a:pt x="0" y="4069080"/>
                    <a:pt x="0" y="4037711"/>
                  </a:cubicBezTo>
                  <a:close/>
                </a:path>
              </a:pathLst>
            </a:custGeom>
            <a:solidFill>
              <a:srgbClr val="E2C2B3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486085" y="4684365"/>
            <a:ext cx="426050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Engagement Deficiency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86085" y="5068789"/>
            <a:ext cx="4487913" cy="207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Unexpressive interfaces reduce user engagement and make interactions feel impersonal or mechanical.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7523857"/>
            <a:ext cx="16303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The challenge is creating a simple system to inject immediate visual emotion into digital inputs.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857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177803"/>
            <a:ext cx="7088237" cy="9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Project Objectives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697486"/>
            <a:ext cx="637794" cy="637889"/>
            <a:chOff x="0" y="0"/>
            <a:chExt cx="850392" cy="8505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98575" y="3922067"/>
            <a:ext cx="425202" cy="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3632" y="3693467"/>
            <a:ext cx="6876455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1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Master Basic Python Constructs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3632" y="4195167"/>
            <a:ext cx="7053114" cy="13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To effectively utilise dictionaries, loops and functions for mapping and conditional statements for matching moods.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21105" y="3697486"/>
            <a:ext cx="637794" cy="637889"/>
            <a:chOff x="0" y="0"/>
            <a:chExt cx="850392" cy="8505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427444" y="3922067"/>
            <a:ext cx="425203" cy="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42500" y="3693467"/>
            <a:ext cx="6580883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1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Develop a Functional Mapping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42500" y="4195167"/>
            <a:ext cx="7053262" cy="161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To create a robust dictionary that accurately links common mood keywords to specific Unicode emojis.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92238" y="6380261"/>
            <a:ext cx="637794" cy="637889"/>
            <a:chOff x="0" y="0"/>
            <a:chExt cx="850392" cy="8505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98575" y="6604844"/>
            <a:ext cx="425202" cy="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13632" y="6376244"/>
            <a:ext cx="5912941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1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Ensure User-Friendly Input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13632" y="6877942"/>
            <a:ext cx="7053114" cy="116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To handle variations in user input (e.g., case insensitivity) for a seamless experience.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321105" y="6380261"/>
            <a:ext cx="637794" cy="637889"/>
            <a:chOff x="0" y="0"/>
            <a:chExt cx="850392" cy="8505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427444" y="6604844"/>
            <a:ext cx="425203" cy="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1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42500" y="6376244"/>
            <a:ext cx="5584626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1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Generate Relevant Output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42500" y="6877942"/>
            <a:ext cx="7053262" cy="116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To output the corresponding emoji or a default response if the mood is not recognised.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1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7" r="0" b="-20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>
                <a:alpha val="16471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73188" y="2931616"/>
            <a:ext cx="16341566" cy="1747933"/>
          </a:xfrm>
          <a:custGeom>
            <a:avLst/>
            <a:gdLst/>
            <a:ahLst/>
            <a:cxnLst/>
            <a:rect r="r" b="b" t="t" l="l"/>
            <a:pathLst>
              <a:path h="1747933" w="16341566">
                <a:moveTo>
                  <a:pt x="0" y="0"/>
                </a:moveTo>
                <a:lnTo>
                  <a:pt x="16341566" y="0"/>
                </a:lnTo>
                <a:lnTo>
                  <a:pt x="16341566" y="1747933"/>
                </a:lnTo>
                <a:lnTo>
                  <a:pt x="0" y="17479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3" r="0" b="-123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30338" y="2988766"/>
            <a:ext cx="1134047" cy="1633728"/>
            <a:chOff x="0" y="0"/>
            <a:chExt cx="1512063" cy="21783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12062" cy="2178304"/>
            </a:xfrm>
            <a:custGeom>
              <a:avLst/>
              <a:gdLst/>
              <a:ahLst/>
              <a:cxnLst/>
              <a:rect r="r" b="b" t="t" l="l"/>
              <a:pathLst>
                <a:path h="2178304" w="1512062">
                  <a:moveTo>
                    <a:pt x="0" y="0"/>
                  </a:moveTo>
                  <a:lnTo>
                    <a:pt x="1512062" y="0"/>
                  </a:lnTo>
                  <a:lnTo>
                    <a:pt x="1512062" y="2178304"/>
                  </a:lnTo>
                  <a:lnTo>
                    <a:pt x="0" y="2178304"/>
                  </a:ln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73188" y="4925020"/>
            <a:ext cx="16341566" cy="1747933"/>
          </a:xfrm>
          <a:custGeom>
            <a:avLst/>
            <a:gdLst/>
            <a:ahLst/>
            <a:cxnLst/>
            <a:rect r="r" b="b" t="t" l="l"/>
            <a:pathLst>
              <a:path h="1747933" w="16341566">
                <a:moveTo>
                  <a:pt x="0" y="0"/>
                </a:moveTo>
                <a:lnTo>
                  <a:pt x="16341566" y="0"/>
                </a:lnTo>
                <a:lnTo>
                  <a:pt x="16341566" y="1747933"/>
                </a:lnTo>
                <a:lnTo>
                  <a:pt x="0" y="17479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3" r="0" b="-123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30338" y="4982170"/>
            <a:ext cx="1134047" cy="1633728"/>
            <a:chOff x="0" y="0"/>
            <a:chExt cx="1512063" cy="21783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12062" cy="2178304"/>
            </a:xfrm>
            <a:custGeom>
              <a:avLst/>
              <a:gdLst/>
              <a:ahLst/>
              <a:cxnLst/>
              <a:rect r="r" b="b" t="t" l="l"/>
              <a:pathLst>
                <a:path h="2178304" w="1512062">
                  <a:moveTo>
                    <a:pt x="0" y="0"/>
                  </a:moveTo>
                  <a:lnTo>
                    <a:pt x="1512062" y="0"/>
                  </a:lnTo>
                  <a:lnTo>
                    <a:pt x="1512062" y="2178304"/>
                  </a:lnTo>
                  <a:lnTo>
                    <a:pt x="0" y="2178304"/>
                  </a:ln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973188" y="6918424"/>
            <a:ext cx="16341566" cy="1747933"/>
          </a:xfrm>
          <a:custGeom>
            <a:avLst/>
            <a:gdLst/>
            <a:ahLst/>
            <a:cxnLst/>
            <a:rect r="r" b="b" t="t" l="l"/>
            <a:pathLst>
              <a:path h="1747933" w="16341566">
                <a:moveTo>
                  <a:pt x="0" y="0"/>
                </a:moveTo>
                <a:lnTo>
                  <a:pt x="16341566" y="0"/>
                </a:lnTo>
                <a:lnTo>
                  <a:pt x="16341566" y="1747933"/>
                </a:lnTo>
                <a:lnTo>
                  <a:pt x="0" y="17479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3" r="0" b="-123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30338" y="6975574"/>
            <a:ext cx="1134047" cy="1633728"/>
            <a:chOff x="0" y="0"/>
            <a:chExt cx="1512063" cy="21783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12062" cy="2178304"/>
            </a:xfrm>
            <a:custGeom>
              <a:avLst/>
              <a:gdLst/>
              <a:ahLst/>
              <a:cxnLst/>
              <a:rect r="r" b="b" t="t" l="l"/>
              <a:pathLst>
                <a:path h="2178304" w="1512062">
                  <a:moveTo>
                    <a:pt x="0" y="0"/>
                  </a:moveTo>
                  <a:lnTo>
                    <a:pt x="1512062" y="0"/>
                  </a:lnTo>
                  <a:lnTo>
                    <a:pt x="1512062" y="2178304"/>
                  </a:lnTo>
                  <a:lnTo>
                    <a:pt x="0" y="2178304"/>
                  </a:ln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92238" y="1572816"/>
            <a:ext cx="9485560" cy="9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Significance of the Project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4698" y="3711179"/>
            <a:ext cx="425202" cy="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1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47925" y="3243709"/>
            <a:ext cx="41283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Visual Communication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47925" y="3628132"/>
            <a:ext cx="14526220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Demonstrates how code can add visual depth to textual data.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4698" y="5704582"/>
            <a:ext cx="425202" cy="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1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47925" y="5237112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Experience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47925" y="5621536"/>
            <a:ext cx="14526220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Improves user interaction by making the output immediate and expressive.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4698" y="7697986"/>
            <a:ext cx="425202" cy="36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1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47925" y="7230516"/>
            <a:ext cx="4483745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Foundational AI Concept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47925" y="7614940"/>
            <a:ext cx="14526220" cy="5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An example of rule-based artificial intelligence 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44526"/>
            <a:ext cx="10360075" cy="9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Tools and Technologies Used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97214" y="3146672"/>
            <a:ext cx="2453259" cy="1403414"/>
            <a:chOff x="0" y="0"/>
            <a:chExt cx="3271012" cy="1871219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3271012" cy="1871218"/>
            </a:xfrm>
            <a:custGeom>
              <a:avLst/>
              <a:gdLst/>
              <a:ahLst/>
              <a:cxnLst/>
              <a:rect r="r" b="b" t="t" l="l"/>
              <a:pathLst>
                <a:path h="1871218" w="3271012">
                  <a:moveTo>
                    <a:pt x="0" y="0"/>
                  </a:moveTo>
                  <a:lnTo>
                    <a:pt x="3271012" y="0"/>
                  </a:lnTo>
                  <a:lnTo>
                    <a:pt x="3271012" y="1871218"/>
                  </a:lnTo>
                  <a:lnTo>
                    <a:pt x="0" y="1871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2" t="0" r="-13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577310" y="3146672"/>
            <a:ext cx="2453259" cy="1403414"/>
            <a:chOff x="0" y="0"/>
            <a:chExt cx="3271012" cy="1871219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3271012" cy="1871218"/>
            </a:xfrm>
            <a:custGeom>
              <a:avLst/>
              <a:gdLst/>
              <a:ahLst/>
              <a:cxnLst/>
              <a:rect r="r" b="b" t="t" l="l"/>
              <a:pathLst>
                <a:path h="1871218" w="3271012">
                  <a:moveTo>
                    <a:pt x="0" y="0"/>
                  </a:moveTo>
                  <a:lnTo>
                    <a:pt x="3271012" y="0"/>
                  </a:lnTo>
                  <a:lnTo>
                    <a:pt x="3271012" y="1871218"/>
                  </a:lnTo>
                  <a:lnTo>
                    <a:pt x="0" y="1871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2" t="0" r="-13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57408" y="3146672"/>
            <a:ext cx="2453259" cy="1403414"/>
            <a:chOff x="0" y="0"/>
            <a:chExt cx="3271012" cy="1871219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3271012" cy="1871218"/>
            </a:xfrm>
            <a:custGeom>
              <a:avLst/>
              <a:gdLst/>
              <a:ahLst/>
              <a:cxnLst/>
              <a:rect r="r" b="b" t="t" l="l"/>
              <a:pathLst>
                <a:path h="1871218" w="3271012">
                  <a:moveTo>
                    <a:pt x="0" y="0"/>
                  </a:moveTo>
                  <a:lnTo>
                    <a:pt x="3271012" y="0"/>
                  </a:lnTo>
                  <a:lnTo>
                    <a:pt x="3271012" y="1871218"/>
                  </a:lnTo>
                  <a:lnTo>
                    <a:pt x="0" y="1871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2" t="0" r="-13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937504" y="3146672"/>
            <a:ext cx="2453259" cy="1403414"/>
            <a:chOff x="0" y="0"/>
            <a:chExt cx="3271012" cy="1871219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3271012" cy="1871218"/>
            </a:xfrm>
            <a:custGeom>
              <a:avLst/>
              <a:gdLst/>
              <a:ahLst/>
              <a:cxnLst/>
              <a:rect r="r" b="b" t="t" l="l"/>
              <a:pathLst>
                <a:path h="1871218" w="3271012">
                  <a:moveTo>
                    <a:pt x="0" y="0"/>
                  </a:moveTo>
                  <a:lnTo>
                    <a:pt x="3271012" y="0"/>
                  </a:lnTo>
                  <a:lnTo>
                    <a:pt x="3271012" y="1871218"/>
                  </a:lnTo>
                  <a:lnTo>
                    <a:pt x="0" y="1871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2" t="0" r="-132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87475" y="5046761"/>
            <a:ext cx="16312991" cy="3733800"/>
          </a:xfrm>
          <a:custGeom>
            <a:avLst/>
            <a:gdLst/>
            <a:ahLst/>
            <a:cxnLst/>
            <a:rect r="r" b="b" t="t" l="l"/>
            <a:pathLst>
              <a:path h="3733800" w="16312991">
                <a:moveTo>
                  <a:pt x="0" y="0"/>
                </a:moveTo>
                <a:lnTo>
                  <a:pt x="16312991" y="0"/>
                </a:lnTo>
                <a:lnTo>
                  <a:pt x="16312991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" t="0" r="-1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85429" y="4983510"/>
            <a:ext cx="4313485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Python 3.x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75474" y="4983510"/>
            <a:ext cx="1082724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Core programming language for implementing the logic and data structures.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5429" y="5796409"/>
            <a:ext cx="4313485" cy="5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Google Colab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75474" y="5796409"/>
            <a:ext cx="10827246" cy="116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Integrated Development Environment (IDE) for writing, debugging, and executing the Python script.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5429" y="7062936"/>
            <a:ext cx="4313485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GitHub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75474" y="7062936"/>
            <a:ext cx="10827246" cy="5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Version control and repository for uploading the project code.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5429" y="7875835"/>
            <a:ext cx="4313485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Emoji Unicode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75474" y="7875835"/>
            <a:ext cx="1082724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Source for the specific character codes needed to display emojis in the output.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18046" y="880319"/>
            <a:ext cx="6221730" cy="8526208"/>
            <a:chOff x="0" y="0"/>
            <a:chExt cx="8295640" cy="1136827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295640" cy="11368278"/>
            </a:xfrm>
            <a:custGeom>
              <a:avLst/>
              <a:gdLst/>
              <a:ahLst/>
              <a:cxnLst/>
              <a:rect r="r" b="b" t="t" l="l"/>
              <a:pathLst>
                <a:path h="11368278" w="8295640">
                  <a:moveTo>
                    <a:pt x="0" y="0"/>
                  </a:moveTo>
                  <a:lnTo>
                    <a:pt x="8295640" y="0"/>
                  </a:lnTo>
                  <a:lnTo>
                    <a:pt x="8295640" y="11368278"/>
                  </a:lnTo>
                  <a:lnTo>
                    <a:pt x="0" y="11368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" r="0" b="-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748588" y="792956"/>
            <a:ext cx="9648825" cy="167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Project Overview: How it Works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748588" y="2850356"/>
            <a:ext cx="1272159" cy="1526667"/>
            <a:chOff x="0" y="0"/>
            <a:chExt cx="1696212" cy="2035556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696212" cy="2035556"/>
            </a:xfrm>
            <a:custGeom>
              <a:avLst/>
              <a:gdLst/>
              <a:ahLst/>
              <a:cxnLst/>
              <a:rect r="r" b="b" t="t" l="l"/>
              <a:pathLst>
                <a:path h="2035556" w="1696212">
                  <a:moveTo>
                    <a:pt x="0" y="0"/>
                  </a:moveTo>
                  <a:lnTo>
                    <a:pt x="1696212" y="0"/>
                  </a:lnTo>
                  <a:lnTo>
                    <a:pt x="1696212" y="2035556"/>
                  </a:lnTo>
                  <a:lnTo>
                    <a:pt x="0" y="2035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15" t="0" r="-315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275117" y="3047554"/>
            <a:ext cx="3180606" cy="45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Input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75117" y="3426172"/>
            <a:ext cx="8122295" cy="635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000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User enters a word describing their current mood (e.g., "excited").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48588" y="4377035"/>
            <a:ext cx="1272159" cy="1873186"/>
            <a:chOff x="0" y="0"/>
            <a:chExt cx="1696212" cy="2497581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696212" cy="2497582"/>
            </a:xfrm>
            <a:custGeom>
              <a:avLst/>
              <a:gdLst/>
              <a:ahLst/>
              <a:cxnLst/>
              <a:rect r="r" b="b" t="t" l="l"/>
              <a:pathLst>
                <a:path h="2497582" w="1696212">
                  <a:moveTo>
                    <a:pt x="0" y="0"/>
                  </a:moveTo>
                  <a:lnTo>
                    <a:pt x="1696212" y="0"/>
                  </a:lnTo>
                  <a:lnTo>
                    <a:pt x="1696212" y="2497582"/>
                  </a:lnTo>
                  <a:lnTo>
                    <a:pt x="0" y="2497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" t="0" r="-13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275117" y="4574232"/>
            <a:ext cx="3238203" cy="45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Dictionary Mapping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75117" y="4952851"/>
            <a:ext cx="8122295" cy="104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000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The program searches the input in the predefined mood-to-emoji dictionary.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748588" y="6250186"/>
            <a:ext cx="1272159" cy="1873186"/>
            <a:chOff x="0" y="0"/>
            <a:chExt cx="1696212" cy="2497581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696212" cy="2497582"/>
            </a:xfrm>
            <a:custGeom>
              <a:avLst/>
              <a:gdLst/>
              <a:ahLst/>
              <a:cxnLst/>
              <a:rect r="r" b="b" t="t" l="l"/>
              <a:pathLst>
                <a:path h="2497582" w="1696212">
                  <a:moveTo>
                    <a:pt x="0" y="0"/>
                  </a:moveTo>
                  <a:lnTo>
                    <a:pt x="1696212" y="0"/>
                  </a:lnTo>
                  <a:lnTo>
                    <a:pt x="1696212" y="2497582"/>
                  </a:lnTo>
                  <a:lnTo>
                    <a:pt x="0" y="2497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3" t="0" r="-13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275117" y="6447384"/>
            <a:ext cx="3180606" cy="45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Emoji Output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75117" y="6826002"/>
            <a:ext cx="8122295" cy="104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000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If a match is found, the corresponding emoji is printed to the console.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30182" y="8467130"/>
            <a:ext cx="9267230" cy="65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000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Example: Input 'sad' → Match 'sad' in dictionary → Output '</a:t>
            </a:r>
            <a:r>
              <a:rPr lang="en-US" sz="2000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😢</a:t>
            </a:r>
            <a:r>
              <a:rPr lang="en-US" sz="2000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'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48588" y="8409534"/>
            <a:ext cx="28575" cy="998601"/>
            <a:chOff x="0" y="0"/>
            <a:chExt cx="38100" cy="133146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8100" cy="1331468"/>
            </a:xfrm>
            <a:custGeom>
              <a:avLst/>
              <a:gdLst/>
              <a:ahLst/>
              <a:cxnLst/>
              <a:rect r="r" b="b" t="t" l="l"/>
              <a:pathLst>
                <a:path h="1331468" w="38100">
                  <a:moveTo>
                    <a:pt x="0" y="0"/>
                  </a:moveTo>
                  <a:lnTo>
                    <a:pt x="38100" y="0"/>
                  </a:lnTo>
                  <a:lnTo>
                    <a:pt x="38100" y="1331468"/>
                  </a:lnTo>
                  <a:lnTo>
                    <a:pt x="0" y="1331468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03101"/>
            <a:ext cx="7786092" cy="9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System Flow Diagram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53281" y="2522785"/>
            <a:ext cx="15781305" cy="5921883"/>
            <a:chOff x="0" y="0"/>
            <a:chExt cx="21041740" cy="7895844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21041740" cy="7895844"/>
            </a:xfrm>
            <a:custGeom>
              <a:avLst/>
              <a:gdLst/>
              <a:ahLst/>
              <a:cxnLst/>
              <a:rect r="r" b="b" t="t" l="l"/>
              <a:pathLst>
                <a:path h="7895844" w="21041740">
                  <a:moveTo>
                    <a:pt x="0" y="0"/>
                  </a:moveTo>
                  <a:lnTo>
                    <a:pt x="21041740" y="0"/>
                  </a:lnTo>
                  <a:lnTo>
                    <a:pt x="21041740" y="7895844"/>
                  </a:lnTo>
                  <a:lnTo>
                    <a:pt x="0" y="7895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2" r="0" b="-42"/>
              </a:stretch>
            </a:blipFill>
          </p:spPr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14730682" y="4031192"/>
            <a:ext cx="815169" cy="815169"/>
          </a:xfrm>
          <a:custGeom>
            <a:avLst/>
            <a:gdLst/>
            <a:ahLst/>
            <a:cxnLst/>
            <a:rect r="r" b="b" t="t" l="l"/>
            <a:pathLst>
              <a:path h="815169" w="815169">
                <a:moveTo>
                  <a:pt x="0" y="0"/>
                </a:moveTo>
                <a:lnTo>
                  <a:pt x="815169" y="0"/>
                </a:lnTo>
                <a:lnTo>
                  <a:pt x="815169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004419" y="7007067"/>
            <a:ext cx="2380292" cy="45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1"/>
              </a:lnSpc>
            </a:pPr>
            <a:r>
              <a:rPr lang="en-US" sz="1686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End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1746400" y="4032721"/>
            <a:ext cx="815169" cy="815169"/>
          </a:xfrm>
          <a:custGeom>
            <a:avLst/>
            <a:gdLst/>
            <a:ahLst/>
            <a:cxnLst/>
            <a:rect r="r" b="b" t="t" l="l"/>
            <a:pathLst>
              <a:path h="815169" w="815169">
                <a:moveTo>
                  <a:pt x="0" y="0"/>
                </a:moveTo>
                <a:lnTo>
                  <a:pt x="815169" y="0"/>
                </a:lnTo>
                <a:lnTo>
                  <a:pt x="815169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04597" y="6777801"/>
            <a:ext cx="2380292" cy="91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1"/>
              </a:lnSpc>
            </a:pPr>
            <a:r>
              <a:rPr lang="en-US" sz="1686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Output Emoji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762884" y="4032721"/>
            <a:ext cx="815169" cy="815169"/>
          </a:xfrm>
          <a:custGeom>
            <a:avLst/>
            <a:gdLst/>
            <a:ahLst/>
            <a:cxnLst/>
            <a:rect r="r" b="b" t="t" l="l"/>
            <a:pathLst>
              <a:path h="815169" w="815169">
                <a:moveTo>
                  <a:pt x="0" y="0"/>
                </a:moveTo>
                <a:lnTo>
                  <a:pt x="815169" y="0"/>
                </a:lnTo>
                <a:lnTo>
                  <a:pt x="815169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021080" y="7007067"/>
            <a:ext cx="2380292" cy="45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1"/>
              </a:lnSpc>
            </a:pPr>
            <a:r>
              <a:rPr lang="en-US" sz="1686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Match Mood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5779366" y="4032721"/>
            <a:ext cx="815169" cy="815169"/>
          </a:xfrm>
          <a:custGeom>
            <a:avLst/>
            <a:gdLst/>
            <a:ahLst/>
            <a:cxnLst/>
            <a:rect r="r" b="b" t="t" l="l"/>
            <a:pathLst>
              <a:path h="815169" w="815169">
                <a:moveTo>
                  <a:pt x="0" y="0"/>
                </a:moveTo>
                <a:lnTo>
                  <a:pt x="815169" y="0"/>
                </a:lnTo>
                <a:lnTo>
                  <a:pt x="815169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1627" t="0" r="-11627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37562" y="7007067"/>
            <a:ext cx="2380292" cy="45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1"/>
              </a:lnSpc>
            </a:pPr>
            <a:r>
              <a:rPr lang="en-US" sz="1686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Input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2779545" y="4032721"/>
            <a:ext cx="815169" cy="815169"/>
          </a:xfrm>
          <a:custGeom>
            <a:avLst/>
            <a:gdLst/>
            <a:ahLst/>
            <a:cxnLst/>
            <a:rect r="r" b="b" t="t" l="l"/>
            <a:pathLst>
              <a:path h="815169" w="815169">
                <a:moveTo>
                  <a:pt x="0" y="0"/>
                </a:moveTo>
                <a:lnTo>
                  <a:pt x="815169" y="0"/>
                </a:lnTo>
                <a:lnTo>
                  <a:pt x="815169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7558" r="0" b="-755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88831" y="7007067"/>
            <a:ext cx="2380292" cy="45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1"/>
              </a:lnSpc>
            </a:pPr>
            <a:r>
              <a:rPr lang="en-US" sz="1686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Start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8506420"/>
            <a:ext cx="16303526" cy="7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The linear flow ensures quick processing and a defined outcome for every user interaction.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2C2B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23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667619"/>
            <a:ext cx="12342465" cy="9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FFF8F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Algorithm: The Step-by-Step Logic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187304"/>
            <a:ext cx="5245418" cy="2540984"/>
            <a:chOff x="0" y="0"/>
            <a:chExt cx="6993890" cy="33879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3890" cy="3387979"/>
            </a:xfrm>
            <a:custGeom>
              <a:avLst/>
              <a:gdLst/>
              <a:ahLst/>
              <a:cxnLst/>
              <a:rect r="r" b="b" t="t" l="l"/>
              <a:pathLst>
                <a:path h="3387979" w="6993890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6086602" y="0"/>
                  </a:lnTo>
                  <a:cubicBezTo>
                    <a:pt x="6587744" y="0"/>
                    <a:pt x="6993890" y="406273"/>
                    <a:pt x="6993890" y="907288"/>
                  </a:cubicBezTo>
                  <a:lnTo>
                    <a:pt x="6993890" y="2480564"/>
                  </a:lnTo>
                  <a:cubicBezTo>
                    <a:pt x="6993890" y="2981706"/>
                    <a:pt x="6587617" y="3387852"/>
                    <a:pt x="6086602" y="3387852"/>
                  </a:cubicBezTo>
                  <a:lnTo>
                    <a:pt x="907288" y="3387852"/>
                  </a:lnTo>
                  <a:cubicBezTo>
                    <a:pt x="406273" y="3387979"/>
                    <a:pt x="0" y="2981706"/>
                    <a:pt x="0" y="2480564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01565" y="3442246"/>
            <a:ext cx="3626792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Initialise Dictionary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755" y="3826669"/>
            <a:ext cx="4678412" cy="161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Define a key-value dictionary mapping mood strings (keys) to emoji characters (values).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21202" y="3187304"/>
            <a:ext cx="5245418" cy="2540984"/>
            <a:chOff x="0" y="0"/>
            <a:chExt cx="6993890" cy="33879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93890" cy="3387979"/>
            </a:xfrm>
            <a:custGeom>
              <a:avLst/>
              <a:gdLst/>
              <a:ahLst/>
              <a:cxnLst/>
              <a:rect r="r" b="b" t="t" l="l"/>
              <a:pathLst>
                <a:path h="3387979" w="6993890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6086602" y="0"/>
                  </a:lnTo>
                  <a:cubicBezTo>
                    <a:pt x="6587744" y="0"/>
                    <a:pt x="6993890" y="406273"/>
                    <a:pt x="6993890" y="907288"/>
                  </a:cubicBezTo>
                  <a:lnTo>
                    <a:pt x="6993890" y="2480564"/>
                  </a:lnTo>
                  <a:cubicBezTo>
                    <a:pt x="6993890" y="2981706"/>
                    <a:pt x="6587617" y="3387852"/>
                    <a:pt x="6086602" y="3387852"/>
                  </a:cubicBezTo>
                  <a:lnTo>
                    <a:pt x="907288" y="3387852"/>
                  </a:lnTo>
                  <a:cubicBezTo>
                    <a:pt x="406273" y="3387979"/>
                    <a:pt x="0" y="2981706"/>
                    <a:pt x="0" y="2480564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371904" y="3442246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Prompt User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04720" y="3826669"/>
            <a:ext cx="4678412" cy="116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Ask the user to input a single word representing their mood.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50166" y="3187304"/>
            <a:ext cx="5245418" cy="2540984"/>
            <a:chOff x="0" y="0"/>
            <a:chExt cx="6993890" cy="33879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93890" cy="3387979"/>
            </a:xfrm>
            <a:custGeom>
              <a:avLst/>
              <a:gdLst/>
              <a:ahLst/>
              <a:cxnLst/>
              <a:rect r="r" b="b" t="t" l="l"/>
              <a:pathLst>
                <a:path h="3387979" w="6993890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6086602" y="0"/>
                  </a:lnTo>
                  <a:cubicBezTo>
                    <a:pt x="6587744" y="0"/>
                    <a:pt x="6993890" y="406273"/>
                    <a:pt x="6993890" y="907288"/>
                  </a:cubicBezTo>
                  <a:lnTo>
                    <a:pt x="6993890" y="2480564"/>
                  </a:lnTo>
                  <a:cubicBezTo>
                    <a:pt x="6993890" y="2981706"/>
                    <a:pt x="6587617" y="3387852"/>
                    <a:pt x="6086602" y="3387852"/>
                  </a:cubicBezTo>
                  <a:lnTo>
                    <a:pt x="907288" y="3387852"/>
                  </a:lnTo>
                  <a:cubicBezTo>
                    <a:pt x="406273" y="3387979"/>
                    <a:pt x="0" y="2981706"/>
                    <a:pt x="0" y="2480564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900869" y="3442246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Sanitise Input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33685" y="3826669"/>
            <a:ext cx="4678413" cy="161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Convert the user input to lowercase to ensure case-insensitive matching.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6011764"/>
            <a:ext cx="5245418" cy="2540984"/>
            <a:chOff x="0" y="0"/>
            <a:chExt cx="6993890" cy="33879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93890" cy="3387979"/>
            </a:xfrm>
            <a:custGeom>
              <a:avLst/>
              <a:gdLst/>
              <a:ahLst/>
              <a:cxnLst/>
              <a:rect r="r" b="b" t="t" l="l"/>
              <a:pathLst>
                <a:path h="3387979" w="6993890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6086602" y="0"/>
                  </a:lnTo>
                  <a:cubicBezTo>
                    <a:pt x="6587744" y="0"/>
                    <a:pt x="6993890" y="406273"/>
                    <a:pt x="6993890" y="907288"/>
                  </a:cubicBezTo>
                  <a:lnTo>
                    <a:pt x="6993890" y="2480564"/>
                  </a:lnTo>
                  <a:cubicBezTo>
                    <a:pt x="6993890" y="2981706"/>
                    <a:pt x="6587617" y="3387852"/>
                    <a:pt x="6086602" y="3387852"/>
                  </a:cubicBezTo>
                  <a:lnTo>
                    <a:pt x="907288" y="3387852"/>
                  </a:lnTo>
                  <a:cubicBezTo>
                    <a:pt x="406273" y="3387979"/>
                    <a:pt x="0" y="2981706"/>
                    <a:pt x="0" y="2480564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842939" y="6266706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Check Dictionary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5755" y="6651129"/>
            <a:ext cx="4678412" cy="161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Use a conditional statement (if/else) to check if the processed input exists as a key.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521202" y="6011764"/>
            <a:ext cx="5245418" cy="2540984"/>
            <a:chOff x="0" y="0"/>
            <a:chExt cx="6993890" cy="338797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93890" cy="3387979"/>
            </a:xfrm>
            <a:custGeom>
              <a:avLst/>
              <a:gdLst/>
              <a:ahLst/>
              <a:cxnLst/>
              <a:rect r="r" b="b" t="t" l="l"/>
              <a:pathLst>
                <a:path h="3387979" w="6993890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6086602" y="0"/>
                  </a:lnTo>
                  <a:cubicBezTo>
                    <a:pt x="6587744" y="0"/>
                    <a:pt x="6993890" y="406273"/>
                    <a:pt x="6993890" y="907288"/>
                  </a:cubicBezTo>
                  <a:lnTo>
                    <a:pt x="6993890" y="2480564"/>
                  </a:lnTo>
                  <a:cubicBezTo>
                    <a:pt x="6993890" y="2981706"/>
                    <a:pt x="6587617" y="3387852"/>
                    <a:pt x="6086602" y="3387852"/>
                  </a:cubicBezTo>
                  <a:lnTo>
                    <a:pt x="907288" y="3387852"/>
                  </a:lnTo>
                  <a:cubicBezTo>
                    <a:pt x="406273" y="3387979"/>
                    <a:pt x="0" y="2981706"/>
                    <a:pt x="0" y="2480564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371904" y="6266706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Display Match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04720" y="6651129"/>
            <a:ext cx="4678412" cy="116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If the key is found, retrieve and print the associated emoji value.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050166" y="6011764"/>
            <a:ext cx="5245418" cy="2540984"/>
            <a:chOff x="0" y="0"/>
            <a:chExt cx="6993890" cy="338797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93890" cy="3387979"/>
            </a:xfrm>
            <a:custGeom>
              <a:avLst/>
              <a:gdLst/>
              <a:ahLst/>
              <a:cxnLst/>
              <a:rect r="r" b="b" t="t" l="l"/>
              <a:pathLst>
                <a:path h="3387979" w="6993890">
                  <a:moveTo>
                    <a:pt x="0" y="907288"/>
                  </a:moveTo>
                  <a:cubicBezTo>
                    <a:pt x="0" y="406273"/>
                    <a:pt x="406273" y="0"/>
                    <a:pt x="907288" y="0"/>
                  </a:cubicBezTo>
                  <a:lnTo>
                    <a:pt x="6086602" y="0"/>
                  </a:lnTo>
                  <a:cubicBezTo>
                    <a:pt x="6587744" y="0"/>
                    <a:pt x="6993890" y="406273"/>
                    <a:pt x="6993890" y="907288"/>
                  </a:cubicBezTo>
                  <a:lnTo>
                    <a:pt x="6993890" y="2480564"/>
                  </a:lnTo>
                  <a:cubicBezTo>
                    <a:pt x="6993890" y="2981706"/>
                    <a:pt x="6587617" y="3387852"/>
                    <a:pt x="6086602" y="3387852"/>
                  </a:cubicBezTo>
                  <a:lnTo>
                    <a:pt x="907288" y="3387852"/>
                  </a:lnTo>
                  <a:cubicBezTo>
                    <a:pt x="406273" y="3387979"/>
                    <a:pt x="0" y="2981706"/>
                    <a:pt x="0" y="2480564"/>
                  </a:cubicBezTo>
                  <a:close/>
                </a:path>
              </a:pathLst>
            </a:custGeom>
            <a:solidFill>
              <a:srgbClr val="5F5153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900869" y="6266706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750" b="true">
                <a:solidFill>
                  <a:srgbClr val="D3C9C5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Display Default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33685" y="6651129"/>
            <a:ext cx="4678413" cy="161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D3C9C5"/>
                </a:solidFill>
                <a:latin typeface="Noto Serif"/>
                <a:ea typeface="Noto Serif"/>
                <a:cs typeface="Noto Serif"/>
                <a:sym typeface="Noto Serif"/>
              </a:rPr>
              <a:t>If the key is not found, print a message indicating no match was located.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DAG3wFhuTUY</dc:identifier>
  <dcterms:modified xsi:type="dcterms:W3CDTF">2011-08-01T06:04:30Z</dcterms:modified>
  <cp:revision>1</cp:revision>
  <dc:title>Mood-Based-Emoji-Generator.pptx_20251104_083404_0000.pptx.pptx</dc:title>
</cp:coreProperties>
</file>